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0" r:id="rId4"/>
    <p:sldId id="258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71" r:id="rId13"/>
    <p:sldId id="272" r:id="rId14"/>
    <p:sldId id="273" r:id="rId15"/>
    <p:sldId id="274" r:id="rId16"/>
    <p:sldId id="27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LE Director" initials="CD" lastIdx="2" clrIdx="0">
    <p:extLst>
      <p:ext uri="{19B8F6BF-5375-455C-9EA6-DF929625EA0E}">
        <p15:presenceInfo xmlns:p15="http://schemas.microsoft.com/office/powerpoint/2012/main" userId="CMLE Direc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11T12:31:43.106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3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9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4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6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8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7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0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1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8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48729-D054-4B08-8A08-1B2826D67026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B4C22F-723A-4E7C-8897-3D7257F2B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e.gov/representatives/#state_me" TargetMode="External"/><Relationship Id="rId2" Type="http://schemas.openxmlformats.org/officeDocument/2006/relationships/hyperlink" Target="http://www.senate.gov/general/contact_information/senators_cfm.cfm?State=M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eg.state.mn.us/leg/DistrictFinder" TargetMode="External"/><Relationship Id="rId5" Type="http://schemas.openxmlformats.org/officeDocument/2006/relationships/hyperlink" Target="https://mn.gov/portal/government/state/legislature/" TargetMode="External"/><Relationship Id="rId4" Type="http://schemas.openxmlformats.org/officeDocument/2006/relationships/hyperlink" Target="https://mn.gov/portal/government/state/governor-and-official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Z_DLUP_YA" TargetMode="External"/><Relationship Id="rId2" Type="http://schemas.openxmlformats.org/officeDocument/2006/relationships/hyperlink" Target="https://www.youtube.com/watch?v=nw3zNNO5gX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_uzUh1VT9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Advocacy!!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tell people how cool you are!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60" y="4495800"/>
            <a:ext cx="3332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Create a Communication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 person who can be depended upon to perform all internal coalition communication. </a:t>
            </a:r>
          </a:p>
          <a:p>
            <a:r>
              <a:rPr lang="en-US" dirty="0"/>
              <a:t>Identify a single spokesperson for all public communication.</a:t>
            </a:r>
          </a:p>
          <a:p>
            <a:r>
              <a:rPr lang="en-US" dirty="0"/>
              <a:t>Communicate often, openly and with all coalition partners.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5"/>
            <a:ext cx="2068497" cy="206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86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Develop a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it simple. </a:t>
            </a:r>
          </a:p>
          <a:p>
            <a:r>
              <a:rPr lang="en-US" dirty="0"/>
              <a:t>Keep it local and make use of your coalition members’ locations by crafting the coalition’s massage to fit local audiences. </a:t>
            </a:r>
          </a:p>
          <a:p>
            <a:r>
              <a:rPr lang="en-US" dirty="0"/>
              <a:t>Keep it relevant. The message should reflect the concerns of the audience. </a:t>
            </a:r>
          </a:p>
          <a:p>
            <a:r>
              <a:rPr lang="en-US" dirty="0"/>
              <a:t>Repeat your message over and over (and over again).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6888"/>
            <a:ext cx="1537317" cy="14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87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659687" cy="1168400"/>
          </a:xfrm>
        </p:spPr>
        <p:txBody>
          <a:bodyPr/>
          <a:lstStyle/>
          <a:p>
            <a:pPr algn="ctr"/>
            <a:r>
              <a:rPr lang="en-US" cap="none" dirty="0"/>
              <a:t>Let’s talk to the politicians!</a:t>
            </a:r>
            <a:endParaRPr lang="en-US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609600"/>
            <a:ext cx="29622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670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04486"/>
            <a:ext cx="20764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these people: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76868" y="2514600"/>
            <a:ext cx="3337560" cy="3435287"/>
          </a:xfrm>
        </p:spPr>
        <p:txBody>
          <a:bodyPr>
            <a:noAutofit/>
          </a:bodyPr>
          <a:lstStyle/>
          <a:p>
            <a:r>
              <a:rPr lang="en-US" sz="2000" dirty="0"/>
              <a:t>Easiest way: Google! </a:t>
            </a:r>
          </a:p>
          <a:p>
            <a:r>
              <a:rPr lang="en-US" sz="2000" dirty="0"/>
              <a:t>Federal</a:t>
            </a:r>
          </a:p>
          <a:p>
            <a:pPr lvl="1"/>
            <a:r>
              <a:rPr lang="en-US" dirty="0"/>
              <a:t>Senate: </a:t>
            </a:r>
            <a:r>
              <a:rPr lang="en-US" sz="1200" dirty="0">
                <a:hlinkClick r:id="rId2"/>
              </a:rPr>
              <a:t>http://www.senate.gov/general/contact_information/senators_cfm.cfm?State=MN</a:t>
            </a:r>
            <a:r>
              <a:rPr lang="en-US" sz="1200" dirty="0"/>
              <a:t> </a:t>
            </a:r>
          </a:p>
          <a:p>
            <a:pPr lvl="1"/>
            <a:r>
              <a:rPr lang="en-US" dirty="0"/>
              <a:t>House: </a:t>
            </a:r>
            <a:r>
              <a:rPr lang="en-US" sz="1200" dirty="0">
                <a:hlinkClick r:id="rId3"/>
              </a:rPr>
              <a:t>http://www.house.gov/representatives/#state_me</a:t>
            </a:r>
            <a:r>
              <a:rPr lang="en-US" sz="1200" dirty="0"/>
              <a:t> 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1832" y="2514600"/>
            <a:ext cx="3337560" cy="3435287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State</a:t>
            </a:r>
          </a:p>
          <a:p>
            <a:pPr lvl="1"/>
            <a:r>
              <a:rPr lang="en-US" dirty="0"/>
              <a:t>Governor and Executive branch: </a:t>
            </a:r>
            <a:r>
              <a:rPr lang="en-US" sz="1200" dirty="0">
                <a:hlinkClick r:id="rId4"/>
              </a:rPr>
              <a:t>https://mn.gov/portal/government/state/governor-and-officials/</a:t>
            </a:r>
            <a:r>
              <a:rPr lang="en-US" sz="1200" dirty="0"/>
              <a:t> </a:t>
            </a:r>
          </a:p>
          <a:p>
            <a:pPr lvl="1"/>
            <a:r>
              <a:rPr lang="en-US" dirty="0"/>
              <a:t>Legislature: </a:t>
            </a:r>
            <a:r>
              <a:rPr lang="en-US" sz="1200" dirty="0">
                <a:hlinkClick r:id="rId5"/>
              </a:rPr>
              <a:t>https://mn.gov/portal/government/state/legislature/</a:t>
            </a:r>
            <a:r>
              <a:rPr lang="en-US" sz="1200" dirty="0"/>
              <a:t>  and </a:t>
            </a:r>
            <a:r>
              <a:rPr lang="en-US" sz="1200" dirty="0">
                <a:hlinkClick r:id="rId6"/>
              </a:rPr>
              <a:t>https://www.leg.state.mn.us/leg/DistrictFinder</a:t>
            </a:r>
            <a:r>
              <a:rPr lang="en-US" sz="1200" dirty="0"/>
              <a:t> </a:t>
            </a:r>
          </a:p>
          <a:p>
            <a:r>
              <a:rPr lang="en-US" sz="2000" dirty="0"/>
              <a:t>Local</a:t>
            </a:r>
          </a:p>
          <a:p>
            <a:pPr lvl="1"/>
            <a:r>
              <a:rPr lang="en-US" dirty="0"/>
              <a:t>Google your city’s website</a:t>
            </a:r>
          </a:p>
          <a:p>
            <a:pPr lvl="1"/>
            <a:r>
              <a:rPr lang="en-US" dirty="0"/>
              <a:t>Check your school’s website for board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2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say???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834465"/>
          </a:xfrm>
        </p:spPr>
        <p:txBody>
          <a:bodyPr>
            <a:normAutofit fontScale="62500" lnSpcReduction="20000"/>
          </a:bodyPr>
          <a:lstStyle/>
          <a:p>
            <a:pPr marL="114300" indent="0" algn="ctr">
              <a:buNone/>
            </a:pPr>
            <a:r>
              <a:rPr lang="en-US" sz="2800" b="1" dirty="0"/>
              <a:t>Make a single point!</a:t>
            </a:r>
          </a:p>
          <a:p>
            <a:pPr algn="ctr"/>
            <a:endParaRPr lang="en-US" sz="1300" dirty="0"/>
          </a:p>
          <a:p>
            <a:r>
              <a:rPr lang="en-US" sz="2800" dirty="0"/>
              <a:t>Address it to the politician; know it will be read by the intern</a:t>
            </a:r>
          </a:p>
          <a:p>
            <a:r>
              <a:rPr lang="en-US" sz="2800" dirty="0"/>
              <a:t>Email? Could be postcard, or letter, or package</a:t>
            </a:r>
          </a:p>
          <a:p>
            <a:endParaRPr lang="en-US" sz="2800" dirty="0"/>
          </a:p>
          <a:p>
            <a:r>
              <a:rPr lang="en-US" sz="2800" dirty="0"/>
              <a:t>State your key message right away</a:t>
            </a:r>
          </a:p>
          <a:p>
            <a:r>
              <a:rPr lang="en-US" sz="2800" dirty="0"/>
              <a:t>Tell them who you are: Librarian from Nifty Library</a:t>
            </a:r>
          </a:p>
          <a:p>
            <a:r>
              <a:rPr lang="en-US" sz="2800" dirty="0"/>
              <a:t>Mention prior help/good votes from them</a:t>
            </a:r>
          </a:p>
          <a:p>
            <a:r>
              <a:rPr lang="en-US" sz="2800" dirty="0"/>
              <a:t>Lay out your facts in bullet point form.</a:t>
            </a:r>
          </a:p>
          <a:p>
            <a:r>
              <a:rPr lang="en-US" sz="2800" dirty="0"/>
              <a:t>Wrap it up with a request for specific action</a:t>
            </a:r>
          </a:p>
          <a:p>
            <a:r>
              <a:rPr lang="en-US" sz="2800" dirty="0"/>
              <a:t>Say thank you; offer to provide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413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Prepping your </a:t>
            </a:r>
            <a:br>
              <a:rPr lang="en-US" dirty="0"/>
            </a:br>
            <a:r>
              <a:rPr lang="en-US" dirty="0"/>
              <a:t>elevator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124" y="2490135"/>
            <a:ext cx="6798736" cy="34449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 have 60 seconds to make an impression, make your point, and be a magnificent winner!</a:t>
            </a:r>
          </a:p>
          <a:p>
            <a:endParaRPr lang="en-US" dirty="0"/>
          </a:p>
          <a:p>
            <a:r>
              <a:rPr lang="en-US" dirty="0"/>
              <a:t>Just do this:</a:t>
            </a:r>
          </a:p>
          <a:p>
            <a:pPr lvl="1"/>
            <a:r>
              <a:rPr lang="en-US" dirty="0"/>
              <a:t>Quick</a:t>
            </a:r>
          </a:p>
          <a:p>
            <a:pPr lvl="1"/>
            <a:r>
              <a:rPr lang="en-US" dirty="0"/>
              <a:t>Concise</a:t>
            </a:r>
          </a:p>
          <a:p>
            <a:pPr lvl="1"/>
            <a:r>
              <a:rPr lang="en-US" dirty="0"/>
              <a:t>Articulate</a:t>
            </a:r>
          </a:p>
          <a:p>
            <a:endParaRPr lang="en-US" dirty="0"/>
          </a:p>
          <a:p>
            <a:r>
              <a:rPr lang="en-US" dirty="0"/>
              <a:t>Have an outcome in mind</a:t>
            </a:r>
          </a:p>
          <a:p>
            <a:r>
              <a:rPr lang="en-US" dirty="0"/>
              <a:t>Practice!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0940"/>
            <a:ext cx="2047819" cy="1639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618071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Dogs are great at listening to these!</a:t>
            </a:r>
          </a:p>
        </p:txBody>
      </p:sp>
    </p:spTree>
    <p:extLst>
      <p:ext uri="{BB962C8B-B14F-4D97-AF65-F5344CB8AC3E}">
        <p14:creationId xmlns:p14="http://schemas.microsoft.com/office/powerpoint/2010/main" val="67719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7281334" cy="1303867"/>
          </a:xfrm>
        </p:spPr>
        <p:txBody>
          <a:bodyPr/>
          <a:lstStyle/>
          <a:p>
            <a:r>
              <a:rPr lang="en-US" dirty="0"/>
              <a:t>Library advocacy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 prepared to whip these out at any moment!</a:t>
            </a:r>
          </a:p>
          <a:p>
            <a:pPr lvl="1"/>
            <a:r>
              <a:rPr lang="en-US" dirty="0"/>
              <a:t>58% of adults in the US have public library cards</a:t>
            </a:r>
          </a:p>
          <a:p>
            <a:pPr lvl="1"/>
            <a:r>
              <a:rPr lang="en-US" dirty="0"/>
              <a:t>90% of Americans say the closing of their local public library would impact their community and 67% said it would affect them and their families</a:t>
            </a:r>
          </a:p>
          <a:p>
            <a:pPr lvl="1"/>
            <a:r>
              <a:rPr lang="en-US" dirty="0"/>
              <a:t>Library users are more involved in their communities (Pew) and vote more frequently than non users</a:t>
            </a:r>
          </a:p>
          <a:p>
            <a:endParaRPr lang="en-US" dirty="0"/>
          </a:p>
          <a:p>
            <a:r>
              <a:rPr lang="en-US" dirty="0"/>
              <a:t>Sample video advocacy projects</a:t>
            </a:r>
          </a:p>
          <a:p>
            <a:pPr lvl="1"/>
            <a:r>
              <a:rPr lang="en-US" dirty="0"/>
              <a:t>Save the Troy Library </a:t>
            </a:r>
            <a:r>
              <a:rPr lang="en-US" dirty="0"/>
              <a:t>"Adventures In Reverse Psychology"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https://www.youtube.com/watch?v=nw3zNNO5gX0</a:t>
            </a:r>
            <a:endParaRPr lang="en-US" dirty="0"/>
          </a:p>
          <a:p>
            <a:pPr lvl="1"/>
            <a:r>
              <a:rPr lang="en-US" dirty="0"/>
              <a:t>A Vision Shared: School Board/District Planning for School Library Advocacy </a:t>
            </a:r>
            <a:r>
              <a:rPr lang="en-US" dirty="0">
                <a:hlinkClick r:id="rId3"/>
              </a:rPr>
              <a:t>https://www.youtube.com/watch?v=ZCZ_DLUP_YA</a:t>
            </a:r>
            <a:endParaRPr lang="en-US" dirty="0"/>
          </a:p>
          <a:p>
            <a:pPr lvl="1"/>
            <a:r>
              <a:rPr lang="en-US" dirty="0"/>
              <a:t>Librarians Do Gaga </a:t>
            </a:r>
            <a:r>
              <a:rPr lang="en-US" dirty="0">
                <a:hlinkClick r:id="rId4"/>
              </a:rPr>
              <a:t>https://www.youtube.com/watch?v=a_uzUh1VT98</a:t>
            </a:r>
            <a:r>
              <a:rPr lang="en-US" dirty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1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400" dirty="0"/>
              <a:t>DO IT!!!!!!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77" y="47244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1"/>
            <a:ext cx="557219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52144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9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33401"/>
            <a:ext cx="6798734" cy="1024800"/>
          </a:xfrm>
        </p:spPr>
        <p:txBody>
          <a:bodyPr/>
          <a:lstStyle/>
          <a:p>
            <a:pPr algn="ctr"/>
            <a:r>
              <a:rPr lang="en-US" dirty="0"/>
              <a:t>Libraries Need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94955"/>
            <a:ext cx="3709588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58201"/>
            <a:ext cx="3218956" cy="2142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60" y="3549395"/>
            <a:ext cx="4127350" cy="234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2284" y="39624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lot of library love going on here.</a:t>
            </a:r>
          </a:p>
          <a:p>
            <a:endParaRPr lang="en-US" dirty="0"/>
          </a:p>
          <a:p>
            <a:r>
              <a:rPr lang="en-US" dirty="0"/>
              <a:t>We need to get active in telling people about our great stuff!!</a:t>
            </a:r>
          </a:p>
        </p:txBody>
      </p:sp>
      <p:sp>
        <p:nvSpPr>
          <p:cNvPr id="8" name="Arrow: Up 7"/>
          <p:cNvSpPr/>
          <p:nvPr/>
        </p:nvSpPr>
        <p:spPr>
          <a:xfrm>
            <a:off x="7834884" y="4230725"/>
            <a:ext cx="484632" cy="978408"/>
          </a:xfrm>
          <a:prstGeom prst="up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doing here??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you leave this session you will have some basic skills and ideas:</a:t>
            </a:r>
          </a:p>
          <a:p>
            <a:pPr lvl="1"/>
            <a:r>
              <a:rPr lang="en-US" dirty="0"/>
              <a:t>overview of the advocacy process</a:t>
            </a:r>
          </a:p>
          <a:p>
            <a:pPr lvl="1"/>
            <a:r>
              <a:rPr lang="en-US" dirty="0"/>
              <a:t>identification of your library's elected representatives </a:t>
            </a:r>
          </a:p>
          <a:p>
            <a:pPr lvl="1"/>
            <a:r>
              <a:rPr lang="en-US" dirty="0"/>
              <a:t>a draft email to send to each of them </a:t>
            </a:r>
          </a:p>
          <a:p>
            <a:pPr lvl="1"/>
            <a:r>
              <a:rPr lang="en-US" dirty="0"/>
              <a:t>a set of talking points about your library's value </a:t>
            </a:r>
          </a:p>
          <a:p>
            <a:pPr lvl="1"/>
            <a:r>
              <a:rPr lang="en-US" dirty="0"/>
              <a:t>an elevator speech to share your accomplishments </a:t>
            </a:r>
          </a:p>
          <a:p>
            <a:pPr lvl="1"/>
            <a:r>
              <a:rPr lang="en-US" dirty="0"/>
              <a:t>details on library service nationally, for easy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1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advocacy???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Very simply, this is your chance to get people working with you and believing in you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your chance to tell people about your awesomeness!!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Materials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Staff</a:t>
            </a:r>
          </a:p>
          <a:p>
            <a:pPr lvl="1"/>
            <a:r>
              <a:rPr lang="en-US" dirty="0"/>
              <a:t>Website</a:t>
            </a:r>
          </a:p>
          <a:p>
            <a:pPr lvl="1"/>
            <a:r>
              <a:rPr lang="en-US" dirty="0"/>
              <a:t>Outreach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12633"/>
            <a:ext cx="3600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3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Don’t be pathetic!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744137"/>
            <a:ext cx="6798736" cy="31909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see a lot of libraries around the country doing AMAZING things, and am DEVESTATED they don’t tell anyone about  it!</a:t>
            </a:r>
          </a:p>
          <a:p>
            <a:endParaRPr lang="en-US" dirty="0"/>
          </a:p>
          <a:p>
            <a:r>
              <a:rPr lang="en-US" dirty="0"/>
              <a:t>Think about all the cool things your organization does – all the fantastic things it could do!</a:t>
            </a:r>
          </a:p>
          <a:p>
            <a:endParaRPr lang="en-US" dirty="0"/>
          </a:p>
          <a:p>
            <a:r>
              <a:rPr lang="en-US" dirty="0"/>
              <a:t>Don’t sell yourselves short!!!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" y="56225"/>
            <a:ext cx="242902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89" y="1885025"/>
            <a:ext cx="281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cones of shame for us!</a:t>
            </a:r>
          </a:p>
        </p:txBody>
      </p:sp>
    </p:spTree>
    <p:extLst>
      <p:ext uri="{BB962C8B-B14F-4D97-AF65-F5344CB8AC3E}">
        <p14:creationId xmlns:p14="http://schemas.microsoft.com/office/powerpoint/2010/main" val="224710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Steps to Build a Successful Advocacy Coalition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52" y="3581400"/>
            <a:ext cx="3572360" cy="274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Define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issue and the coalition’s objectives. What is the issue from your organization’s point of view? What is the coalition trying to accomplish by coming together?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87480"/>
            <a:ext cx="312751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Identify Stakeholders and Possible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organizations or stakeholders will benefit from this legislation?</a:t>
            </a:r>
          </a:p>
          <a:p>
            <a:r>
              <a:rPr lang="en-US" dirty="0"/>
              <a:t>Look beyond “the usual suspects” − think outside of the box in looking for allies.</a:t>
            </a:r>
          </a:p>
          <a:p>
            <a:r>
              <a:rPr lang="en-US" dirty="0"/>
              <a:t>Find the right mix − coalitions of organizations that are frequent political opponents can be powerful.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1" y="0"/>
            <a:ext cx="1937551" cy="19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5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Recruit Coalition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Strategize how to maintain, balance and control diverse/disparate groups.</a:t>
            </a:r>
          </a:p>
          <a:p>
            <a:r>
              <a:rPr lang="en-US" dirty="0"/>
              <a:t>Be clear and straightforward in recruiting coalition partners. Tell them what’s in it for your organization and show them how their organization can benefit.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416426" cy="197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90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</TotalTime>
  <Words>716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Advocacy!!</vt:lpstr>
      <vt:lpstr>Libraries Need YOU!</vt:lpstr>
      <vt:lpstr>What are we doing here??</vt:lpstr>
      <vt:lpstr>What is advocacy???</vt:lpstr>
      <vt:lpstr>Don’t be pathetic!</vt:lpstr>
      <vt:lpstr>Steps to Build a Successful Advocacy Coalition</vt:lpstr>
      <vt:lpstr>Define Objectives</vt:lpstr>
      <vt:lpstr>Identify Stakeholders and Possible Allies</vt:lpstr>
      <vt:lpstr>Recruit Coalition Partners</vt:lpstr>
      <vt:lpstr>Create a Communication Network</vt:lpstr>
      <vt:lpstr>Develop a Message</vt:lpstr>
      <vt:lpstr>Let’s talk to the politicians!</vt:lpstr>
      <vt:lpstr>Finding these people:</vt:lpstr>
      <vt:lpstr>What to say???</vt:lpstr>
      <vt:lpstr>Prepping your  elevator speech</vt:lpstr>
      <vt:lpstr>Library advocacy material</vt:lpstr>
      <vt:lpstr>Conclusion: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Advocacy!!</dc:title>
  <dc:creator>Mary</dc:creator>
  <cp:lastModifiedBy>CMLE Director</cp:lastModifiedBy>
  <cp:revision>27</cp:revision>
  <dcterms:created xsi:type="dcterms:W3CDTF">2013-06-29T18:29:10Z</dcterms:created>
  <dcterms:modified xsi:type="dcterms:W3CDTF">2016-11-11T23:14:45Z</dcterms:modified>
</cp:coreProperties>
</file>